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4"/>
  </p:notesMasterIdLst>
  <p:handoutMasterIdLst>
    <p:handoutMasterId r:id="rId25"/>
  </p:handoutMasterIdLst>
  <p:sldIdLst>
    <p:sldId id="362" r:id="rId2"/>
    <p:sldId id="463" r:id="rId3"/>
    <p:sldId id="489" r:id="rId4"/>
    <p:sldId id="487" r:id="rId5"/>
    <p:sldId id="464" r:id="rId6"/>
    <p:sldId id="465" r:id="rId7"/>
    <p:sldId id="466" r:id="rId8"/>
    <p:sldId id="467" r:id="rId9"/>
    <p:sldId id="470" r:id="rId10"/>
    <p:sldId id="477" r:id="rId11"/>
    <p:sldId id="479" r:id="rId12"/>
    <p:sldId id="471" r:id="rId13"/>
    <p:sldId id="480" r:id="rId14"/>
    <p:sldId id="472" r:id="rId15"/>
    <p:sldId id="481" r:id="rId16"/>
    <p:sldId id="482" r:id="rId17"/>
    <p:sldId id="474" r:id="rId18"/>
    <p:sldId id="475" r:id="rId19"/>
    <p:sldId id="476" r:id="rId20"/>
    <p:sldId id="490" r:id="rId21"/>
    <p:sldId id="491" r:id="rId22"/>
    <p:sldId id="492" r:id="rId23"/>
  </p:sldIdLst>
  <p:sldSz cx="9144000" cy="6858000" type="screen4x3"/>
  <p:notesSz cx="6858000" cy="9144000"/>
  <p:defaultTextStyle>
    <a:defPPr>
      <a:defRPr lang="es-CO"/>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2787" autoAdjust="0"/>
    <p:restoredTop sz="91000" autoAdjust="0"/>
  </p:normalViewPr>
  <p:slideViewPr>
    <p:cSldViewPr>
      <p:cViewPr>
        <p:scale>
          <a:sx n="57" d="100"/>
          <a:sy n="57" d="100"/>
        </p:scale>
        <p:origin x="-1254" y="-4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252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457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2458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FD96BA8F-1B66-4806-A523-3E78B09EF901}"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253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34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2253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253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DF0DC5A6-7114-412B-92F8-511C23537217}"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48762375-F08F-420D-BFC5-742E84386320}"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olo e contenut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0A481AB2-402D-42F7-9A84-924C45B218B3}"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olo titol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2"/>
          <p:cNvSpPr>
            <a:spLocks noGrp="1"/>
          </p:cNvSpPr>
          <p:nvPr>
            <p:ph type="dt" sz="half" idx="10"/>
          </p:nvPr>
        </p:nvSpPr>
        <p:spPr/>
        <p:txBody>
          <a:bodyPr/>
          <a:lstStyle>
            <a:lvl1pPr>
              <a:defRPr/>
            </a:lvl1pPr>
          </a:lstStyle>
          <a:p>
            <a:pPr>
              <a:defRPr/>
            </a:pPr>
            <a:endParaRPr lang="es-ES"/>
          </a:p>
        </p:txBody>
      </p:sp>
      <p:sp>
        <p:nvSpPr>
          <p:cNvPr id="7" name="Segnaposto piè di pagina 3"/>
          <p:cNvSpPr>
            <a:spLocks noGrp="1"/>
          </p:cNvSpPr>
          <p:nvPr>
            <p:ph type="ftr" sz="quarter" idx="11"/>
          </p:nvPr>
        </p:nvSpPr>
        <p:spPr/>
        <p:txBody>
          <a:bodyPr/>
          <a:lstStyle>
            <a:lvl1pPr>
              <a:defRPr/>
            </a:lvl1pPr>
          </a:lstStyle>
          <a:p>
            <a:pPr>
              <a:defRPr/>
            </a:pPr>
            <a:endParaRPr lang="es-ES"/>
          </a:p>
        </p:txBody>
      </p:sp>
      <p:sp>
        <p:nvSpPr>
          <p:cNvPr id="8" name="Segnaposto numero diapositiva 4"/>
          <p:cNvSpPr>
            <a:spLocks noGrp="1"/>
          </p:cNvSpPr>
          <p:nvPr>
            <p:ph type="sldNum" sz="quarter" idx="12"/>
          </p:nvPr>
        </p:nvSpPr>
        <p:spPr/>
        <p:txBody>
          <a:bodyPr/>
          <a:lstStyle>
            <a:lvl1pPr>
              <a:defRPr/>
            </a:lvl1pPr>
          </a:lstStyle>
          <a:p>
            <a:pPr>
              <a:defRPr/>
            </a:pPr>
            <a:fld id="{4570A1DA-40EF-4401-B972-D44CDF94D797}"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uota">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1"/>
          <p:cNvSpPr>
            <a:spLocks noGrp="1"/>
          </p:cNvSpPr>
          <p:nvPr>
            <p:ph type="dt" sz="half" idx="10"/>
          </p:nvPr>
        </p:nvSpPr>
        <p:spPr/>
        <p:txBody>
          <a:bodyPr/>
          <a:lstStyle>
            <a:lvl1pPr>
              <a:defRPr/>
            </a:lvl1pPr>
          </a:lstStyle>
          <a:p>
            <a:pPr>
              <a:defRPr/>
            </a:pPr>
            <a:endParaRPr lang="es-ES"/>
          </a:p>
        </p:txBody>
      </p:sp>
      <p:sp>
        <p:nvSpPr>
          <p:cNvPr id="7" name="Segnaposto piè di pagina 2"/>
          <p:cNvSpPr>
            <a:spLocks noGrp="1"/>
          </p:cNvSpPr>
          <p:nvPr>
            <p:ph type="ftr" sz="quarter" idx="11"/>
          </p:nvPr>
        </p:nvSpPr>
        <p:spPr/>
        <p:txBody>
          <a:bodyPr/>
          <a:lstStyle>
            <a:lvl1pPr>
              <a:defRPr/>
            </a:lvl1pPr>
          </a:lstStyle>
          <a:p>
            <a:pPr>
              <a:defRPr/>
            </a:pPr>
            <a:endParaRPr lang="es-ES"/>
          </a:p>
        </p:txBody>
      </p:sp>
      <p:sp>
        <p:nvSpPr>
          <p:cNvPr id="8" name="Segnaposto numero diapositiva 3"/>
          <p:cNvSpPr>
            <a:spLocks noGrp="1"/>
          </p:cNvSpPr>
          <p:nvPr>
            <p:ph type="sldNum" sz="quarter" idx="12"/>
          </p:nvPr>
        </p:nvSpPr>
        <p:spPr/>
        <p:txBody>
          <a:bodyPr/>
          <a:lstStyle>
            <a:lvl1pPr>
              <a:defRPr/>
            </a:lvl1pPr>
          </a:lstStyle>
          <a:p>
            <a:pPr>
              <a:defRPr/>
            </a:pPr>
            <a:fld id="{5EF9E464-362F-4E7C-80D5-46E9C221C492}"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724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685800" y="1981200"/>
            <a:ext cx="7772400" cy="4114800"/>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es-ES"/>
          </a:p>
        </p:txBody>
      </p:sp>
      <p:sp>
        <p:nvSpPr>
          <p:cNvPr id="5" name="Segnaposto piè di pagina 4"/>
          <p:cNvSpPr>
            <a:spLocks noGrp="1"/>
          </p:cNvSpPr>
          <p:nvPr>
            <p:ph type="ftr" sz="quarter" idx="11"/>
          </p:nvPr>
        </p:nvSpPr>
        <p:spPr/>
        <p:txBody>
          <a:bodyPr/>
          <a:lstStyle>
            <a:lvl1pPr>
              <a:defRPr/>
            </a:lvl1pPr>
          </a:lstStyle>
          <a:p>
            <a:pPr>
              <a:defRPr/>
            </a:pPr>
            <a:endParaRPr lang="es-ES"/>
          </a:p>
        </p:txBody>
      </p:sp>
      <p:sp>
        <p:nvSpPr>
          <p:cNvPr id="6" name="Segnaposto numero diapositiva 5"/>
          <p:cNvSpPr>
            <a:spLocks noGrp="1"/>
          </p:cNvSpPr>
          <p:nvPr>
            <p:ph type="sldNum" sz="quarter" idx="12"/>
          </p:nvPr>
        </p:nvSpPr>
        <p:spPr/>
        <p:txBody>
          <a:bodyPr/>
          <a:lstStyle>
            <a:lvl1pPr>
              <a:defRPr/>
            </a:lvl1pPr>
          </a:lstStyle>
          <a:p>
            <a:pPr>
              <a:defRPr/>
            </a:pPr>
            <a:fld id="{3F0E0BBB-5DF2-44A1-9BFA-3B70657640DA}"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charset="0"/>
              </a:defRPr>
            </a:lvl1pPr>
          </a:lstStyle>
          <a:p>
            <a:pPr>
              <a:defRPr/>
            </a:pPr>
            <a:endParaRPr lang="es-ES"/>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charset="0"/>
              </a:defRPr>
            </a:lvl1pPr>
          </a:lstStyle>
          <a:p>
            <a:pPr>
              <a:defRPr/>
            </a:pPr>
            <a:endParaRPr lang="es-E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charset="0"/>
              </a:defRPr>
            </a:lvl1pPr>
          </a:lstStyle>
          <a:p>
            <a:pPr>
              <a:defRPr/>
            </a:pPr>
            <a:fld id="{9EDEC928-B99C-467E-BB50-51326932728A}" type="slidenum">
              <a:rPr lang="es-ES"/>
              <a:pPr>
                <a:defRPr/>
              </a:pPr>
              <a:t>‹Nº›</a:t>
            </a:fld>
            <a:endParaRPr lang="es-ES"/>
          </a:p>
        </p:txBody>
      </p:sp>
      <p:pic>
        <p:nvPicPr>
          <p:cNvPr id="1029" name="Picture 5" descr="home"/>
          <p:cNvPicPr>
            <a:picLocks noChangeAspect="1" noChangeArrowheads="1"/>
          </p:cNvPicPr>
          <p:nvPr userDrawn="1"/>
        </p:nvPicPr>
        <p:blipFill>
          <a:blip r:embed="rId7"/>
          <a:srcRect/>
          <a:stretch>
            <a:fillRect/>
          </a:stretch>
        </p:blipFill>
        <p:spPr bwMode="auto">
          <a:xfrm>
            <a:off x="0" y="0"/>
            <a:ext cx="1476375" cy="363538"/>
          </a:xfrm>
          <a:prstGeom prst="rect">
            <a:avLst/>
          </a:prstGeom>
          <a:noFill/>
          <a:ln w="9525">
            <a:noFill/>
            <a:miter lim="800000"/>
            <a:headEnd/>
            <a:tailEnd/>
          </a:ln>
        </p:spPr>
      </p:pic>
      <p:sp>
        <p:nvSpPr>
          <p:cNvPr id="9" name="CasellaDiTesto 8"/>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10"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11"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subTitle" idx="4294967295"/>
          </p:nvPr>
        </p:nvSpPr>
        <p:spPr bwMode="auto">
          <a:xfrm>
            <a:off x="0" y="3636963"/>
            <a:ext cx="9109075" cy="2816225"/>
          </a:xfrm>
          <a:prstGeom prst="rect">
            <a:avLst/>
          </a:prstGeom>
          <a:noFill/>
          <a:ln>
            <a:miter lim="800000"/>
            <a:headEnd/>
            <a:tailEnd/>
          </a:ln>
        </p:spPr>
        <p:txBody>
          <a:bodyPr/>
          <a:lstStyle/>
          <a:p>
            <a:pPr marL="0" indent="0" algn="ctr" eaLnBrk="1" hangingPunct="1">
              <a:buFont typeface="Arial" charset="0"/>
              <a:buNone/>
            </a:pPr>
            <a:r>
              <a:rPr lang="it-IT" sz="4000" dirty="0" smtClean="0">
                <a:latin typeface="Arial" charset="0"/>
                <a:cs typeface="Arial" charset="0"/>
              </a:rPr>
              <a:t>LA INVESTIGACIÓN</a:t>
            </a:r>
          </a:p>
          <a:p>
            <a:pPr marL="0" indent="0" algn="ctr" eaLnBrk="1" hangingPunct="1">
              <a:buFont typeface="Arial" charset="0"/>
              <a:buNone/>
            </a:pPr>
            <a:r>
              <a:rPr lang="it-IT" sz="4000" dirty="0" smtClean="0">
                <a:latin typeface="Arial" charset="0"/>
                <a:cs typeface="Arial" charset="0"/>
              </a:rPr>
              <a:t>La interdisciplinariedad.</a:t>
            </a:r>
          </a:p>
          <a:p>
            <a:pPr marL="0" indent="0" algn="ctr" eaLnBrk="1" hangingPunct="1">
              <a:buFont typeface="Arial" charset="0"/>
              <a:buNone/>
            </a:pPr>
            <a:r>
              <a:rPr lang="it-IT" sz="4000" dirty="0" smtClean="0">
                <a:latin typeface="Arial" charset="0"/>
                <a:cs typeface="Arial" charset="0"/>
              </a:rPr>
              <a:t>Situación de la investigación a nivel internacional.  </a:t>
            </a:r>
            <a:br>
              <a:rPr lang="it-IT" sz="4000" dirty="0" smtClean="0">
                <a:latin typeface="Arial" charset="0"/>
                <a:cs typeface="Arial" charset="0"/>
              </a:rPr>
            </a:br>
            <a:endParaRPr lang="es-ES_tradnl" sz="4000" b="1" dirty="0" smtClean="0">
              <a:latin typeface="Arial" charset="0"/>
              <a:cs typeface="Arial" charset="0"/>
            </a:endParaRPr>
          </a:p>
        </p:txBody>
      </p:sp>
      <p:pic>
        <p:nvPicPr>
          <p:cNvPr id="7171" name="Picture 2"/>
          <p:cNvPicPr>
            <a:picLocks noChangeAspect="1" noChangeArrowheads="1"/>
          </p:cNvPicPr>
          <p:nvPr/>
        </p:nvPicPr>
        <p:blipFill>
          <a:blip r:embed="rId2"/>
          <a:srcRect/>
          <a:stretch>
            <a:fillRect/>
          </a:stretch>
        </p:blipFill>
        <p:spPr bwMode="auto">
          <a:xfrm>
            <a:off x="0" y="1196975"/>
            <a:ext cx="9144000" cy="2303463"/>
          </a:xfrm>
          <a:prstGeom prst="rect">
            <a:avLst/>
          </a:prstGeom>
          <a:noFill/>
          <a:ln w="12700">
            <a:noFill/>
            <a:miter lim="800000"/>
            <a:headEnd type="none" w="sm" len="sm"/>
            <a:tailEnd type="none" w="sm" len="sm"/>
          </a:ln>
        </p:spPr>
      </p:pic>
      <p:sp>
        <p:nvSpPr>
          <p:cNvPr id="4" name="3 Marcador de número de diapositiva"/>
          <p:cNvSpPr>
            <a:spLocks noGrp="1"/>
          </p:cNvSpPr>
          <p:nvPr>
            <p:ph type="sldNum" sz="quarter" idx="12"/>
          </p:nvPr>
        </p:nvSpPr>
        <p:spPr/>
        <p:txBody>
          <a:bodyPr/>
          <a:lstStyle/>
          <a:p>
            <a:pPr>
              <a:defRPr/>
            </a:pPr>
            <a:fld id="{48762375-F08F-420D-BFC5-742E84386320}" type="slidenum">
              <a:rPr lang="es-ES" smtClean="0"/>
              <a:pPr>
                <a:defRPr/>
              </a:pPr>
              <a:t>1</a:t>
            </a:fld>
            <a:endParaRPr lang="es-ES"/>
          </a:p>
        </p:txBody>
      </p:sp>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21507" name="2 Marcador de contenido"/>
          <p:cNvSpPr>
            <a:spLocks noGrp="1"/>
          </p:cNvSpPr>
          <p:nvPr>
            <p:ph idx="1"/>
          </p:nvPr>
        </p:nvSpPr>
        <p:spPr bwMode="auto">
          <a:xfrm>
            <a:off x="457200" y="1570038"/>
            <a:ext cx="8229600" cy="4954587"/>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estructural:</a:t>
            </a:r>
          </a:p>
          <a:p>
            <a:pPr algn="just">
              <a:buFont typeface="Wingdings 2" pitchFamily="18" charset="2"/>
              <a:buNone/>
            </a:pPr>
            <a:r>
              <a:rPr lang="es-MX" sz="2800" smtClean="0">
                <a:latin typeface="Arial" charset="0"/>
                <a:cs typeface="Arial" charset="0"/>
              </a:rPr>
              <a:t>	Se presenta a partir del estudio de estructuras comunes que permiten estudiar conexiones en hechos distantes, catalogados en disciplinas distintas.</a:t>
            </a:r>
          </a:p>
          <a:p>
            <a:pPr algn="just"/>
            <a:endParaRPr lang="es-MX" sz="2800" smtClean="0">
              <a:latin typeface="Arial" charset="0"/>
              <a:cs typeface="Arial" charset="0"/>
            </a:endParaRP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10</a:t>
            </a:fld>
            <a:endParaRPr lang="es-E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2 Marcador de contenido"/>
          <p:cNvSpPr>
            <a:spLocks noGrp="1"/>
          </p:cNvSpPr>
          <p:nvPr>
            <p:ph idx="1"/>
          </p:nvPr>
        </p:nvSpPr>
        <p:spPr bwMode="auto">
          <a:xfrm>
            <a:off x="457200" y="1581150"/>
            <a:ext cx="8229600" cy="6169025"/>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conceptual:</a:t>
            </a:r>
          </a:p>
          <a:p>
            <a:pPr algn="just">
              <a:buFont typeface="Wingdings 2" pitchFamily="18" charset="2"/>
              <a:buNone/>
            </a:pPr>
            <a:r>
              <a:rPr lang="es-MX" sz="2800" smtClean="0">
                <a:latin typeface="Arial" charset="0"/>
                <a:cs typeface="Arial" charset="0"/>
              </a:rPr>
              <a:t>	Cuando a partir de un concepto de carácter genérico, independiente de una disciplina específica, hacemos claridad sobre fenómenos presentados en la realidad y que pueden ser estudiados por diversas disciplinas.</a:t>
            </a:r>
          </a:p>
        </p:txBody>
      </p:sp>
      <p:sp>
        <p:nvSpPr>
          <p:cNvPr id="22531"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11</a:t>
            </a:fld>
            <a:endParaRPr lang="es-E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2 Marcador de contenido"/>
          <p:cNvSpPr>
            <a:spLocks noGrp="1"/>
          </p:cNvSpPr>
          <p:nvPr>
            <p:ph idx="1"/>
          </p:nvPr>
        </p:nvSpPr>
        <p:spPr bwMode="auto">
          <a:xfrm>
            <a:off x="457200" y="1581150"/>
            <a:ext cx="8229600" cy="6169025"/>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operativa:</a:t>
            </a:r>
          </a:p>
          <a:p>
            <a:pPr algn="just">
              <a:buFont typeface="Wingdings 2" pitchFamily="18" charset="2"/>
              <a:buNone/>
            </a:pPr>
            <a:r>
              <a:rPr lang="es-MX" sz="2800" smtClean="0">
                <a:latin typeface="Arial" charset="0"/>
                <a:cs typeface="Arial" charset="0"/>
              </a:rPr>
              <a:t>	Cuando el fenómeno de estudio debe ser analizado por especialistas distintos a la disciplina y método en que han surgido, es decir, que se amplía el margen de fuentes de información.</a:t>
            </a:r>
          </a:p>
        </p:txBody>
      </p:sp>
      <p:sp>
        <p:nvSpPr>
          <p:cNvPr id="23555"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12</a:t>
            </a:fld>
            <a:endParaRPr lang="es-E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2 Marcador de contenido"/>
          <p:cNvSpPr>
            <a:spLocks noGrp="1"/>
          </p:cNvSpPr>
          <p:nvPr>
            <p:ph idx="1"/>
          </p:nvPr>
        </p:nvSpPr>
        <p:spPr bwMode="auto">
          <a:xfrm>
            <a:off x="457200" y="1508125"/>
            <a:ext cx="8229600" cy="6169025"/>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metodológica:</a:t>
            </a:r>
          </a:p>
          <a:p>
            <a:pPr algn="just">
              <a:buFont typeface="Wingdings 2" pitchFamily="18" charset="2"/>
              <a:buNone/>
            </a:pPr>
            <a:r>
              <a:rPr lang="es-MX" sz="2800" smtClean="0">
                <a:latin typeface="Arial" charset="0"/>
                <a:cs typeface="Arial" charset="0"/>
              </a:rPr>
              <a:t>	Se presenta cuando el punto de partida o convergencia entre varias disciplinas es el método de trabajo, el cual facilita la interpretación de la realidad. La investigación interdisciplinaria a partir del método unifica criterios y reúne lo que en las disciplinas aparece disperso.</a:t>
            </a:r>
          </a:p>
          <a:p>
            <a:pPr algn="just">
              <a:buFont typeface="Wingdings 2" pitchFamily="18" charset="2"/>
              <a:buNone/>
            </a:pPr>
            <a:endParaRPr lang="es-MX" sz="2800" smtClean="0">
              <a:latin typeface="Arial" charset="0"/>
              <a:cs typeface="Arial" charset="0"/>
            </a:endParaRPr>
          </a:p>
        </p:txBody>
      </p:sp>
      <p:sp>
        <p:nvSpPr>
          <p:cNvPr id="24579"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13</a:t>
            </a:fld>
            <a:endParaRPr lang="es-E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2 Marcador de contenido"/>
          <p:cNvSpPr>
            <a:spLocks noGrp="1"/>
          </p:cNvSpPr>
          <p:nvPr>
            <p:ph idx="1"/>
          </p:nvPr>
        </p:nvSpPr>
        <p:spPr bwMode="auto">
          <a:xfrm>
            <a:off x="457200" y="1412875"/>
            <a:ext cx="8229600" cy="6169025"/>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limítrofe:</a:t>
            </a:r>
          </a:p>
          <a:p>
            <a:pPr algn="just">
              <a:buFont typeface="Wingdings 2" pitchFamily="18" charset="2"/>
              <a:buNone/>
            </a:pPr>
            <a:r>
              <a:rPr lang="es-MX" sz="2800" smtClean="0">
                <a:latin typeface="Arial" charset="0"/>
                <a:cs typeface="Arial" charset="0"/>
              </a:rPr>
              <a:t>	Se presenta cuando los métodos y contenidos de dos o más disciplinas tratan un mismo tipo de fenómenos, considerados bajo puntos de vista propios de cada disciplina y presentando posible transferencia de leyes, principios o estructuras de una a otra disciplina.</a:t>
            </a:r>
          </a:p>
          <a:p>
            <a:pPr algn="just"/>
            <a:r>
              <a:rPr lang="es-MX" sz="2800" smtClean="0">
                <a:latin typeface="Arial" charset="0"/>
                <a:cs typeface="Arial" charset="0"/>
              </a:rPr>
              <a:t>investigación aplicada.</a:t>
            </a:r>
          </a:p>
        </p:txBody>
      </p:sp>
      <p:sp>
        <p:nvSpPr>
          <p:cNvPr id="25603"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14</a:t>
            </a:fld>
            <a:endParaRPr lang="es-E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2 Marcador de contenido"/>
          <p:cNvSpPr>
            <a:spLocks noGrp="1"/>
          </p:cNvSpPr>
          <p:nvPr>
            <p:ph idx="1"/>
          </p:nvPr>
        </p:nvSpPr>
        <p:spPr bwMode="auto">
          <a:xfrm>
            <a:off x="457200" y="1412875"/>
            <a:ext cx="8229600" cy="6169025"/>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teórica:</a:t>
            </a:r>
          </a:p>
          <a:p>
            <a:pPr algn="just">
              <a:buFont typeface="Wingdings 2" pitchFamily="18" charset="2"/>
              <a:buNone/>
            </a:pPr>
            <a:r>
              <a:rPr lang="es-MX" sz="2800" smtClean="0">
                <a:latin typeface="Arial" charset="0"/>
                <a:cs typeface="Arial" charset="0"/>
              </a:rPr>
              <a:t>	Cuando una disciplina considera que los principios, leyes, axiomas y teorías han alcanzado niveles científicos más elevados que otros, y por tal razón tratan de configurarse según los modelos de esa disciplina.</a:t>
            </a:r>
          </a:p>
        </p:txBody>
      </p:sp>
      <p:sp>
        <p:nvSpPr>
          <p:cNvPr id="26627"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15</a:t>
            </a:fld>
            <a:endParaRPr lang="es-E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2 Marcador de contenido"/>
          <p:cNvSpPr>
            <a:spLocks noGrp="1"/>
          </p:cNvSpPr>
          <p:nvPr>
            <p:ph idx="1"/>
          </p:nvPr>
        </p:nvSpPr>
        <p:spPr bwMode="auto">
          <a:xfrm>
            <a:off x="457200" y="1412875"/>
            <a:ext cx="8229600" cy="6169025"/>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compuesta:</a:t>
            </a:r>
          </a:p>
          <a:p>
            <a:pPr algn="just">
              <a:buFont typeface="Wingdings 2" pitchFamily="18" charset="2"/>
              <a:buNone/>
            </a:pPr>
            <a:r>
              <a:rPr lang="es-MX" sz="2800" smtClean="0">
                <a:latin typeface="Arial" charset="0"/>
                <a:cs typeface="Arial" charset="0"/>
              </a:rPr>
              <a:t>	Se conforma para la búsqueda de solución de problemas de alta complejidad en los cuales deben intervenir diversas disciplinas, a fin de proyectar las alternativas de solución para el problema planteado. Con la intervención de las disciplinas se pretende lograr una integración que puede ir desde la comunicación ideológica, hasta la integración conceptual, metodológica, procedimental o epistemológica. Es la que más conviene a los niveles de investigación aplicada.</a:t>
            </a:r>
          </a:p>
        </p:txBody>
      </p:sp>
      <p:sp>
        <p:nvSpPr>
          <p:cNvPr id="27651"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16</a:t>
            </a:fld>
            <a:endParaRPr lang="es-E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Título"/>
          <p:cNvSpPr>
            <a:spLocks noGrp="1"/>
          </p:cNvSpPr>
          <p:nvPr>
            <p:ph type="title"/>
          </p:nvPr>
        </p:nvSpPr>
        <p:spPr bwMode="auto">
          <a:xfrm>
            <a:off x="0" y="611188"/>
            <a:ext cx="9144000" cy="1089025"/>
          </a:xfrm>
          <a:noFill/>
          <a:ln>
            <a:miter lim="800000"/>
            <a:headEnd/>
            <a:tailEnd/>
          </a:ln>
        </p:spPr>
        <p:txBody>
          <a:bodyPr vert="horz" wrap="square" lIns="91440" tIns="45720" rIns="91440" bIns="45720" numCol="1" anchor="t" anchorCtr="0" compatLnSpc="1">
            <a:prstTxWarp prst="textNoShape">
              <a:avLst/>
            </a:prstTxWarp>
          </a:bodyPr>
          <a:lstStyle/>
          <a:p>
            <a:r>
              <a:rPr lang="es-MX" sz="3200" smtClean="0"/>
              <a:t>OBJETIVOS DE LA INTERDISCIPLINARIEDAD</a:t>
            </a:r>
          </a:p>
        </p:txBody>
      </p:sp>
      <p:sp>
        <p:nvSpPr>
          <p:cNvPr id="29699" name="2 Marcador de contenido"/>
          <p:cNvSpPr>
            <a:spLocks noGrp="1"/>
          </p:cNvSpPr>
          <p:nvPr>
            <p:ph idx="1"/>
          </p:nvPr>
        </p:nvSpPr>
        <p:spPr bwMode="auto">
          <a:xfrm>
            <a:off x="457200" y="1500188"/>
            <a:ext cx="8229600" cy="4954587"/>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smtClean="0">
                <a:latin typeface="Arial" charset="0"/>
                <a:cs typeface="Arial" charset="0"/>
              </a:rPr>
              <a:t>Fomentar una integración de las ciencias particulares en la solución de problemas reales.</a:t>
            </a:r>
          </a:p>
          <a:p>
            <a:pPr algn="just"/>
            <a:r>
              <a:rPr lang="es-MX" sz="2800" smtClean="0">
                <a:latin typeface="Arial" charset="0"/>
                <a:cs typeface="Arial" charset="0"/>
              </a:rPr>
              <a:t>Integrar el conocimiento, su metodología, sus tácticas y la realidad misma, en un sistema que propicie el desarrollo de la ciencia y el de la sociedad.</a:t>
            </a:r>
          </a:p>
          <a:p>
            <a:pPr algn="just"/>
            <a:r>
              <a:rPr lang="es-MX" sz="2800" smtClean="0">
                <a:latin typeface="Arial" charset="0"/>
                <a:cs typeface="Arial" charset="0"/>
              </a:rPr>
              <a:t>Mostrar la coordinación y participación de las ciencias particulares en sus niveles filosóficos, epistemológicos, en el planteamiento y solución de problemas.</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17</a:t>
            </a:fld>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Título"/>
          <p:cNvSpPr>
            <a:spLocks noGrp="1"/>
          </p:cNvSpPr>
          <p:nvPr>
            <p:ph type="title"/>
          </p:nvPr>
        </p:nvSpPr>
        <p:spPr bwMode="auto">
          <a:xfrm>
            <a:off x="0" y="608013"/>
            <a:ext cx="9144000" cy="804862"/>
          </a:xfrm>
          <a:noFill/>
          <a:ln>
            <a:miter lim="800000"/>
            <a:headEnd/>
            <a:tailEnd/>
          </a:ln>
        </p:spPr>
        <p:txBody>
          <a:bodyPr vert="horz" wrap="square" lIns="91440" tIns="45720" rIns="91440" bIns="45720" numCol="1" anchor="t" anchorCtr="0" compatLnSpc="1">
            <a:prstTxWarp prst="textNoShape">
              <a:avLst/>
            </a:prstTxWarp>
          </a:bodyPr>
          <a:lstStyle/>
          <a:p>
            <a:r>
              <a:rPr lang="es-MX" sz="3600" smtClean="0">
                <a:cs typeface="Arial" charset="0"/>
              </a:rPr>
              <a:t>SISTEMA DE INTERDISCIPLINARIEDAD</a:t>
            </a:r>
          </a:p>
        </p:txBody>
      </p:sp>
      <p:pic>
        <p:nvPicPr>
          <p:cNvPr id="31747" name="3 Marcador de contenido" descr="CA5.PNG"/>
          <p:cNvPicPr>
            <a:picLocks noGrp="1" noChangeAspect="1"/>
          </p:cNvPicPr>
          <p:nvPr>
            <p:ph idx="1"/>
          </p:nvPr>
        </p:nvPicPr>
        <p:blipFill>
          <a:blip r:embed="rId2"/>
          <a:srcRect/>
          <a:stretch>
            <a:fillRect/>
          </a:stretch>
        </p:blipFill>
        <p:spPr bwMode="auto">
          <a:xfrm>
            <a:off x="1692275" y="1344613"/>
            <a:ext cx="5856288" cy="5513387"/>
          </a:xfrm>
          <a:noFill/>
          <a:ln>
            <a:miter lim="800000"/>
            <a:headEnd/>
            <a:tailEnd/>
          </a:ln>
        </p:spPr>
      </p:pic>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18</a:t>
            </a:fld>
            <a:endParaRPr lang="es-E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noGrp="1"/>
          </p:cNvSpPr>
          <p:nvPr>
            <p:ph type="title"/>
          </p:nvPr>
        </p:nvSpPr>
        <p:spPr bwMode="auto">
          <a:xfrm>
            <a:off x="0" y="611188"/>
            <a:ext cx="9144000" cy="1089025"/>
          </a:xfrm>
          <a:noFill/>
          <a:ln>
            <a:miter lim="800000"/>
            <a:headEnd/>
            <a:tailEnd/>
          </a:ln>
        </p:spPr>
        <p:txBody>
          <a:bodyPr vert="horz" wrap="square" lIns="91440" tIns="45720" rIns="91440" bIns="45720" numCol="1" anchor="t" anchorCtr="0" compatLnSpc="1">
            <a:prstTxWarp prst="textNoShape">
              <a:avLst/>
            </a:prstTxWarp>
          </a:bodyPr>
          <a:lstStyle/>
          <a:p>
            <a:pPr marL="484188"/>
            <a:r>
              <a:rPr lang="es-MX" sz="2800" smtClean="0">
                <a:cs typeface="Arial" charset="0"/>
              </a:rPr>
              <a:t>METODOLOGÍA DE LA INTERDISCIPLINARIEDAD</a:t>
            </a:r>
          </a:p>
        </p:txBody>
      </p:sp>
      <p:sp>
        <p:nvSpPr>
          <p:cNvPr id="32771" name="2 Marcador de contenido"/>
          <p:cNvSpPr>
            <a:spLocks noGrp="1"/>
          </p:cNvSpPr>
          <p:nvPr>
            <p:ph idx="1"/>
          </p:nvPr>
        </p:nvSpPr>
        <p:spPr bwMode="auto">
          <a:xfrm>
            <a:off x="457200" y="1428750"/>
            <a:ext cx="8229600" cy="5143500"/>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smtClean="0">
                <a:latin typeface="Arial" charset="0"/>
                <a:cs typeface="Arial" charset="0"/>
              </a:rPr>
              <a:t>No es adaptar etapas del método científico fundamental de la investigación sistemática, sino enriquecer ese proceso con nuevos procedimientos y elementos interconectados. </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19</a:t>
            </a:fld>
            <a:endParaRPr lang="es-E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bwMode="auto">
          <a:xfrm>
            <a:off x="1047750" y="476250"/>
            <a:ext cx="7772400" cy="1143000"/>
          </a:xfrm>
          <a:noFill/>
          <a:ln>
            <a:miter lim="800000"/>
            <a:headEnd/>
            <a:tailEnd/>
          </a:ln>
        </p:spPr>
        <p:txBody>
          <a:bodyPr vert="horz" wrap="square" lIns="91440" tIns="45720" rIns="91440" bIns="45720" numCol="1" anchor="t" anchorCtr="0" compatLnSpc="1">
            <a:prstTxWarp prst="textNoShape">
              <a:avLst/>
            </a:prstTxWarp>
          </a:bodyPr>
          <a:lstStyle/>
          <a:p>
            <a:pPr marL="484188" algn="r"/>
            <a:r>
              <a:rPr lang="es-MX" smtClean="0"/>
              <a:t>DEFINICION</a:t>
            </a:r>
          </a:p>
        </p:txBody>
      </p:sp>
      <p:sp>
        <p:nvSpPr>
          <p:cNvPr id="9219" name="2 Marcador de contenido"/>
          <p:cNvSpPr>
            <a:spLocks noGrp="1"/>
          </p:cNvSpPr>
          <p:nvPr>
            <p:ph idx="1"/>
          </p:nvPr>
        </p:nvSpPr>
        <p:spPr bwMode="auto">
          <a:xfrm>
            <a:off x="457200" y="1557338"/>
            <a:ext cx="8229600" cy="4572000"/>
          </a:xfrm>
          <a:noFill/>
          <a:ln>
            <a:miter lim="800000"/>
            <a:headEnd/>
            <a:tailEnd/>
          </a:ln>
        </p:spPr>
        <p:txBody>
          <a:bodyPr vert="horz" wrap="square" lIns="91440" tIns="45720" rIns="91440" bIns="45720" numCol="1" anchor="t" anchorCtr="0" compatLnSpc="1">
            <a:prstTxWarp prst="textNoShape">
              <a:avLst/>
            </a:prstTxWarp>
          </a:bodyPr>
          <a:lstStyle/>
          <a:p>
            <a:pPr marL="447675" indent="-382588" algn="just">
              <a:buNone/>
            </a:pPr>
            <a:r>
              <a:rPr lang="es-MX" sz="2800" dirty="0" smtClean="0">
                <a:latin typeface="Arial" charset="0"/>
                <a:cs typeface="Arial" charset="0"/>
              </a:rPr>
              <a:t> </a:t>
            </a:r>
          </a:p>
          <a:p>
            <a:pPr marL="447675" indent="-382588" algn="just">
              <a:buNone/>
            </a:pPr>
            <a:r>
              <a:rPr lang="es-MX" sz="2800" dirty="0" smtClean="0">
                <a:latin typeface="Arial" charset="0"/>
                <a:cs typeface="Arial" charset="0"/>
              </a:rPr>
              <a:t>    Es el conjunto de aspectos específicos de la interacción de las disciplinas, con el fin de producir conocimientos nuevos o hacerlos más completos, los cuales dentro del conjunto adquiere un sentido propio o matiz de la disciplinariedad. </a:t>
            </a:r>
          </a:p>
          <a:p>
            <a:pPr marL="447675" indent="-382588">
              <a:buFont typeface="Wingdings 2" pitchFamily="18" charset="2"/>
              <a:buNone/>
            </a:pPr>
            <a:endParaRPr lang="es-MX" sz="2800" dirty="0" smtClean="0">
              <a:latin typeface="Arial" charset="0"/>
              <a:cs typeface="Arial" charset="0"/>
            </a:endParaRP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2</a:t>
            </a:fld>
            <a:endParaRPr lang="es-E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p:cNvSpPr>
            <a:spLocks noGrp="1"/>
          </p:cNvSpPr>
          <p:nvPr>
            <p:ph type="title"/>
          </p:nvPr>
        </p:nvSpPr>
        <p:spPr bwMode="auto">
          <a:xfrm>
            <a:off x="-428660" y="611188"/>
            <a:ext cx="10144196" cy="1089025"/>
          </a:xfrm>
          <a:noFill/>
          <a:ln>
            <a:miter lim="800000"/>
            <a:headEnd/>
            <a:tailEnd/>
          </a:ln>
        </p:spPr>
        <p:txBody>
          <a:bodyPr vert="horz" wrap="square" lIns="91440" tIns="45720" rIns="91440" bIns="45720" numCol="1" anchor="t" anchorCtr="0" compatLnSpc="1">
            <a:prstTxWarp prst="textNoShape">
              <a:avLst/>
            </a:prstTxWarp>
          </a:bodyPr>
          <a:lstStyle/>
          <a:p>
            <a:pPr marL="484188"/>
            <a:r>
              <a:rPr lang="es-MX" sz="2800" dirty="0" smtClean="0">
                <a:cs typeface="Arial" charset="0"/>
              </a:rPr>
              <a:t>SITUACION DE LA INVESTIGACIÓN</a:t>
            </a:r>
          </a:p>
        </p:txBody>
      </p:sp>
      <p:sp>
        <p:nvSpPr>
          <p:cNvPr id="33795" name="2 Marcador de contenido"/>
          <p:cNvSpPr>
            <a:spLocks noGrp="1"/>
          </p:cNvSpPr>
          <p:nvPr>
            <p:ph idx="1"/>
          </p:nvPr>
        </p:nvSpPr>
        <p:spPr bwMode="auto">
          <a:xfrm>
            <a:off x="500034" y="1714500"/>
            <a:ext cx="8229600" cy="5143500"/>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dirty="0" smtClean="0">
                <a:latin typeface="Arial" charset="0"/>
                <a:cs typeface="Arial" charset="0"/>
              </a:rPr>
              <a:t>En </a:t>
            </a:r>
            <a:r>
              <a:rPr lang="es-MX" sz="2800" dirty="0" err="1" smtClean="0">
                <a:latin typeface="Arial" charset="0"/>
                <a:cs typeface="Arial" charset="0"/>
              </a:rPr>
              <a:t>paises</a:t>
            </a:r>
            <a:r>
              <a:rPr lang="es-MX" sz="2800" dirty="0" smtClean="0">
                <a:latin typeface="Arial" charset="0"/>
                <a:cs typeface="Arial" charset="0"/>
              </a:rPr>
              <a:t> desarrollados como USA y algunos </a:t>
            </a:r>
            <a:r>
              <a:rPr lang="es-MX" sz="2800" dirty="0" err="1" smtClean="0">
                <a:latin typeface="Arial" charset="0"/>
                <a:cs typeface="Arial" charset="0"/>
              </a:rPr>
              <a:t>paises</a:t>
            </a:r>
            <a:r>
              <a:rPr lang="es-MX" sz="2800" dirty="0" smtClean="0">
                <a:latin typeface="Arial" charset="0"/>
                <a:cs typeface="Arial" charset="0"/>
              </a:rPr>
              <a:t> europeos y asiáticos, la investigación científica es fundamental y es uno de los principales indicadores de progreso y desarrollo. </a:t>
            </a:r>
          </a:p>
          <a:p>
            <a:pPr algn="just"/>
            <a:r>
              <a:rPr lang="es-MX" sz="2800" dirty="0" smtClean="0">
                <a:latin typeface="Arial" charset="0"/>
                <a:cs typeface="Arial" charset="0"/>
              </a:rPr>
              <a:t>Las empresas se relacionan con las universidades mediante proyectos de corto, mediano y largo plazo. Cada proyecto se divide en diversas tesis de Maestría (corto y mediano plazo) o Doctorado (largo plazo) y los resultados obtenidos son resumidas como publicaciones en revistas científicas.</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20</a:t>
            </a:fld>
            <a:endParaRPr lang="es-E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p:cNvSpPr>
            <a:spLocks noGrp="1"/>
          </p:cNvSpPr>
          <p:nvPr>
            <p:ph type="title"/>
          </p:nvPr>
        </p:nvSpPr>
        <p:spPr bwMode="auto">
          <a:xfrm>
            <a:off x="0" y="611188"/>
            <a:ext cx="9144000" cy="1089025"/>
          </a:xfrm>
          <a:noFill/>
          <a:ln>
            <a:miter lim="800000"/>
            <a:headEnd/>
            <a:tailEnd/>
          </a:ln>
        </p:spPr>
        <p:txBody>
          <a:bodyPr vert="horz" wrap="square" lIns="91440" tIns="45720" rIns="91440" bIns="45720" numCol="1" anchor="t" anchorCtr="0" compatLnSpc="1">
            <a:prstTxWarp prst="textNoShape">
              <a:avLst/>
            </a:prstTxWarp>
          </a:bodyPr>
          <a:lstStyle/>
          <a:p>
            <a:pPr marL="484188"/>
            <a:r>
              <a:rPr lang="es-MX" sz="2800" dirty="0" smtClean="0">
                <a:cs typeface="Arial" charset="0"/>
              </a:rPr>
              <a:t>SITUACION DE LA INVESTIGACIÓN</a:t>
            </a:r>
          </a:p>
        </p:txBody>
      </p:sp>
      <p:sp>
        <p:nvSpPr>
          <p:cNvPr id="33795" name="2 Marcador de contenido"/>
          <p:cNvSpPr>
            <a:spLocks noGrp="1"/>
          </p:cNvSpPr>
          <p:nvPr>
            <p:ph idx="1"/>
          </p:nvPr>
        </p:nvSpPr>
        <p:spPr bwMode="auto">
          <a:xfrm>
            <a:off x="457200" y="1428750"/>
            <a:ext cx="8229600" cy="5143500"/>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dirty="0" smtClean="0">
                <a:latin typeface="Arial" charset="0"/>
                <a:cs typeface="Arial" charset="0"/>
              </a:rPr>
              <a:t>Los recientes resultados de trabajos de investigación son presentados en congresos nacionales e internacionales.</a:t>
            </a:r>
          </a:p>
          <a:p>
            <a:pPr algn="just"/>
            <a:r>
              <a:rPr lang="es-MX" sz="2800" dirty="0" smtClean="0">
                <a:latin typeface="Arial" charset="0"/>
                <a:cs typeface="Arial" charset="0"/>
              </a:rPr>
              <a:t>En el </a:t>
            </a:r>
            <a:r>
              <a:rPr lang="es-MX" sz="2800" smtClean="0">
                <a:latin typeface="Arial" charset="0"/>
                <a:cs typeface="Arial" charset="0"/>
              </a:rPr>
              <a:t>ámbito académico universitario</a:t>
            </a:r>
            <a:r>
              <a:rPr lang="es-MX" sz="2800" dirty="0" smtClean="0">
                <a:latin typeface="Arial" charset="0"/>
                <a:cs typeface="Arial" charset="0"/>
              </a:rPr>
              <a:t>, existe un  gran apoyo a la investigación mediante las becas de estudio para el estudiante o apoyo a proyectos de investigación a los docentes.</a:t>
            </a:r>
          </a:p>
          <a:p>
            <a:pPr algn="just"/>
            <a:r>
              <a:rPr lang="es-MX" sz="2800" dirty="0" smtClean="0">
                <a:latin typeface="Arial" charset="0"/>
                <a:cs typeface="Arial" charset="0"/>
              </a:rPr>
              <a:t>Las visitas de investigación es un flujo bastante utilizado por los investigadores para realizar proyecto en conjunto.</a:t>
            </a:r>
          </a:p>
          <a:p>
            <a:pPr algn="just"/>
            <a:endParaRPr lang="es-MX" sz="2800" dirty="0" smtClean="0">
              <a:latin typeface="Arial" charset="0"/>
              <a:cs typeface="Arial" charset="0"/>
            </a:endParaRP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21</a:t>
            </a:fld>
            <a:endParaRPr lang="es-E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1476375" y="549275"/>
            <a:ext cx="7199313" cy="768350"/>
          </a:xfrm>
          <a:prstGeom prst="rect">
            <a:avLst/>
          </a:prstGeom>
          <a:noFill/>
          <a:ln w="9525">
            <a:noFill/>
            <a:miter lim="800000"/>
            <a:headEnd/>
            <a:tailEnd/>
          </a:ln>
        </p:spPr>
        <p:txBody>
          <a:bodyPr>
            <a:spAutoFit/>
          </a:bodyPr>
          <a:lstStyle/>
          <a:p>
            <a:pPr marL="457200" indent="-457200" algn="r">
              <a:spcBef>
                <a:spcPct val="50000"/>
              </a:spcBef>
            </a:pPr>
            <a:r>
              <a:rPr lang="es-PE" sz="4400" dirty="0" smtClean="0">
                <a:latin typeface="Arial" charset="0"/>
                <a:cs typeface="Arial" charset="0"/>
              </a:rPr>
              <a:t>Referencias</a:t>
            </a:r>
            <a:endParaRPr lang="es-ES" sz="4400" dirty="0">
              <a:latin typeface="Arial" charset="0"/>
              <a:cs typeface="Arial" charset="0"/>
            </a:endParaRPr>
          </a:p>
        </p:txBody>
      </p:sp>
      <p:sp>
        <p:nvSpPr>
          <p:cNvPr id="50179" name="Text Box 3"/>
          <p:cNvSpPr txBox="1">
            <a:spLocks noChangeArrowheads="1"/>
          </p:cNvSpPr>
          <p:nvPr/>
        </p:nvSpPr>
        <p:spPr bwMode="auto">
          <a:xfrm>
            <a:off x="971550" y="1989138"/>
            <a:ext cx="7129463" cy="2462213"/>
          </a:xfrm>
          <a:prstGeom prst="rect">
            <a:avLst/>
          </a:prstGeom>
          <a:noFill/>
          <a:ln w="9525">
            <a:noFill/>
            <a:miter lim="800000"/>
            <a:headEnd/>
            <a:tailEnd/>
          </a:ln>
        </p:spPr>
        <p:txBody>
          <a:bodyPr>
            <a:spAutoFit/>
          </a:bodyPr>
          <a:lstStyle/>
          <a:p>
            <a:pPr marL="174625" indent="-174625" algn="just">
              <a:spcBef>
                <a:spcPct val="50000"/>
              </a:spcBef>
              <a:buFontTx/>
              <a:buChar char="•"/>
            </a:pPr>
            <a:r>
              <a:rPr lang="en-US" sz="2800" dirty="0" err="1" smtClean="0"/>
              <a:t>Sampieri</a:t>
            </a:r>
            <a:r>
              <a:rPr lang="en-US" sz="2800" dirty="0" smtClean="0"/>
              <a:t> R.H., Fernandez-</a:t>
            </a:r>
            <a:r>
              <a:rPr lang="en-US" sz="2800" dirty="0" err="1" smtClean="0"/>
              <a:t>Collado</a:t>
            </a:r>
            <a:r>
              <a:rPr lang="en-US" sz="2800" dirty="0" smtClean="0"/>
              <a:t> C., </a:t>
            </a:r>
            <a:r>
              <a:rPr lang="en-US" sz="2800" dirty="0" err="1" smtClean="0"/>
              <a:t>Lucio</a:t>
            </a:r>
            <a:r>
              <a:rPr lang="en-US" sz="2800" dirty="0" smtClean="0"/>
              <a:t> P.B. </a:t>
            </a:r>
            <a:r>
              <a:rPr lang="en-US" sz="2800" dirty="0" err="1" smtClean="0"/>
              <a:t>Metodología</a:t>
            </a:r>
            <a:r>
              <a:rPr lang="en-US" sz="2800" dirty="0" smtClean="0"/>
              <a:t> de la </a:t>
            </a:r>
            <a:r>
              <a:rPr lang="en-US" sz="2800" dirty="0" err="1" smtClean="0"/>
              <a:t>investigación</a:t>
            </a:r>
            <a:r>
              <a:rPr lang="en-US" sz="2800" dirty="0" smtClean="0"/>
              <a:t>, 4ta </a:t>
            </a:r>
            <a:r>
              <a:rPr lang="en-US" sz="2800" dirty="0" err="1" smtClean="0"/>
              <a:t>Edición</a:t>
            </a:r>
            <a:r>
              <a:rPr lang="en-US" sz="2800" dirty="0" smtClean="0"/>
              <a:t>, McGraw-Hill </a:t>
            </a:r>
            <a:r>
              <a:rPr lang="en-US" sz="2800" dirty="0" err="1" smtClean="0"/>
              <a:t>Interamericana</a:t>
            </a:r>
            <a:r>
              <a:rPr lang="en-US" sz="2800" dirty="0" smtClean="0"/>
              <a:t>, 2006, México.</a:t>
            </a:r>
          </a:p>
          <a:p>
            <a:pPr marL="174625" indent="-174625" algn="just">
              <a:spcBef>
                <a:spcPct val="50000"/>
              </a:spcBef>
            </a:pPr>
            <a:endParaRPr lang="es-ES" sz="2800" dirty="0">
              <a:latin typeface="Arial" charset="0"/>
            </a:endParaRPr>
          </a:p>
        </p:txBody>
      </p:sp>
      <p:sp>
        <p:nvSpPr>
          <p:cNvPr id="4" name="3 Marcador de número de diapositiva"/>
          <p:cNvSpPr>
            <a:spLocks noGrp="1"/>
          </p:cNvSpPr>
          <p:nvPr>
            <p:ph type="sldNum" sz="quarter" idx="12"/>
          </p:nvPr>
        </p:nvSpPr>
        <p:spPr/>
        <p:txBody>
          <a:bodyPr/>
          <a:lstStyle/>
          <a:p>
            <a:pPr>
              <a:defRPr/>
            </a:pPr>
            <a:fld id="{BC55E66A-D490-4289-A82D-D5BE1E04162E}" type="slidenum">
              <a:rPr lang="es-ES" smtClean="0"/>
              <a:pPr>
                <a:defRPr/>
              </a:pPr>
              <a:t>22</a:t>
            </a:fld>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Effect transition="in" filter="blinds(horizontal)">
                                      <p:cBhvr>
                                        <p:cTn id="12"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bwMode="auto">
          <a:xfrm>
            <a:off x="1047750" y="476250"/>
            <a:ext cx="7772400" cy="1143000"/>
          </a:xfrm>
          <a:noFill/>
          <a:ln>
            <a:miter lim="800000"/>
            <a:headEnd/>
            <a:tailEnd/>
          </a:ln>
        </p:spPr>
        <p:txBody>
          <a:bodyPr vert="horz" wrap="square" lIns="91440" tIns="45720" rIns="91440" bIns="45720" numCol="1" anchor="t" anchorCtr="0" compatLnSpc="1">
            <a:prstTxWarp prst="textNoShape">
              <a:avLst/>
            </a:prstTxWarp>
          </a:bodyPr>
          <a:lstStyle/>
          <a:p>
            <a:pPr marL="484188" algn="r"/>
            <a:r>
              <a:rPr lang="es-MX" dirty="0" smtClean="0"/>
              <a:t>CARACTERÍSTICA </a:t>
            </a:r>
          </a:p>
        </p:txBody>
      </p:sp>
      <p:sp>
        <p:nvSpPr>
          <p:cNvPr id="9219" name="2 Marcador de contenido"/>
          <p:cNvSpPr>
            <a:spLocks noGrp="1"/>
          </p:cNvSpPr>
          <p:nvPr>
            <p:ph idx="1"/>
          </p:nvPr>
        </p:nvSpPr>
        <p:spPr bwMode="auto">
          <a:xfrm>
            <a:off x="457200" y="1557338"/>
            <a:ext cx="8229600" cy="4572000"/>
          </a:xfrm>
          <a:noFill/>
          <a:ln>
            <a:miter lim="800000"/>
            <a:headEnd/>
            <a:tailEnd/>
          </a:ln>
        </p:spPr>
        <p:txBody>
          <a:bodyPr vert="horz" wrap="square" lIns="91440" tIns="45720" rIns="91440" bIns="45720" numCol="1" anchor="t" anchorCtr="0" compatLnSpc="1">
            <a:prstTxWarp prst="textNoShape">
              <a:avLst/>
            </a:prstTxWarp>
          </a:bodyPr>
          <a:lstStyle/>
          <a:p>
            <a:pPr marL="447675" indent="-382588" algn="just">
              <a:buNone/>
            </a:pPr>
            <a:endParaRPr lang="es-MX" sz="2800" dirty="0" smtClean="0">
              <a:latin typeface="Arial" charset="0"/>
              <a:cs typeface="Arial" charset="0"/>
            </a:endParaRPr>
          </a:p>
          <a:p>
            <a:pPr marL="447675" indent="-382588" algn="just">
              <a:buNone/>
            </a:pPr>
            <a:r>
              <a:rPr lang="es-MX" sz="2800" dirty="0" smtClean="0">
                <a:latin typeface="Arial" charset="0"/>
                <a:cs typeface="Arial" charset="0"/>
              </a:rPr>
              <a:t>    La principal característica de la interdisciplinariedad es el hecho de incorporar los resultados de varias disciplinas, a partir de esquemas conceptuales de análisis. </a:t>
            </a:r>
          </a:p>
          <a:p>
            <a:pPr marL="447675" indent="-382588">
              <a:buFont typeface="Wingdings 2" pitchFamily="18" charset="2"/>
              <a:buNone/>
            </a:pPr>
            <a:endParaRPr lang="es-MX" sz="2800" dirty="0" smtClean="0">
              <a:latin typeface="Arial" charset="0"/>
              <a:cs typeface="Arial" charset="0"/>
            </a:endParaRP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3</a:t>
            </a:fld>
            <a:endParaRPr lang="es-E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5"/>
          <p:cNvSpPr txBox="1">
            <a:spLocks noChangeArrowheads="1"/>
          </p:cNvSpPr>
          <p:nvPr/>
        </p:nvSpPr>
        <p:spPr bwMode="auto">
          <a:xfrm>
            <a:off x="323850" y="560388"/>
            <a:ext cx="8642350" cy="708025"/>
          </a:xfrm>
          <a:prstGeom prst="rect">
            <a:avLst/>
          </a:prstGeom>
          <a:noFill/>
          <a:ln w="9525">
            <a:noFill/>
            <a:miter lim="800000"/>
            <a:headEnd/>
            <a:tailEnd/>
          </a:ln>
        </p:spPr>
        <p:txBody>
          <a:bodyPr>
            <a:spAutoFit/>
          </a:bodyPr>
          <a:lstStyle/>
          <a:p>
            <a:pPr algn="r">
              <a:spcBef>
                <a:spcPct val="50000"/>
              </a:spcBef>
              <a:defRPr/>
            </a:pPr>
            <a:r>
              <a:rPr lang="es-ES" sz="4000" dirty="0">
                <a:latin typeface="+mj-lt"/>
              </a:rPr>
              <a:t>ENFOQUE INTERDISCIPLINARIO</a:t>
            </a:r>
            <a:endParaRPr lang="es-ES_tradnl" sz="4000" dirty="0">
              <a:latin typeface="+mj-lt"/>
            </a:endParaRPr>
          </a:p>
        </p:txBody>
      </p:sp>
      <p:sp>
        <p:nvSpPr>
          <p:cNvPr id="12291" name="Text Box 6"/>
          <p:cNvSpPr txBox="1">
            <a:spLocks noChangeArrowheads="1"/>
          </p:cNvSpPr>
          <p:nvPr/>
        </p:nvSpPr>
        <p:spPr bwMode="auto">
          <a:xfrm>
            <a:off x="323850" y="1484313"/>
            <a:ext cx="8569325" cy="4228850"/>
          </a:xfrm>
          <a:prstGeom prst="rect">
            <a:avLst/>
          </a:prstGeom>
          <a:noFill/>
          <a:ln w="9525">
            <a:noFill/>
            <a:miter lim="800000"/>
            <a:headEnd/>
            <a:tailEnd/>
          </a:ln>
        </p:spPr>
        <p:txBody>
          <a:bodyPr>
            <a:spAutoFit/>
          </a:bodyPr>
          <a:lstStyle/>
          <a:p>
            <a:pPr algn="just">
              <a:lnSpc>
                <a:spcPct val="130000"/>
              </a:lnSpc>
              <a:spcBef>
                <a:spcPct val="50000"/>
              </a:spcBef>
              <a:buFontTx/>
              <a:buChar char="•"/>
            </a:pPr>
            <a:r>
              <a:rPr lang="es-ES" sz="2800" dirty="0">
                <a:latin typeface="Arial" charset="0"/>
                <a:cs typeface="Arial" charset="0"/>
              </a:rPr>
              <a:t> Se entiende como la enseñanza que pretende abordar y estructurar de forma ordenada y simultánea, contenidos y disciplinas diversas, orientándose a la integración y globalización de los contenidos.</a:t>
            </a:r>
          </a:p>
          <a:p>
            <a:pPr algn="just">
              <a:lnSpc>
                <a:spcPct val="130000"/>
              </a:lnSpc>
              <a:spcBef>
                <a:spcPct val="50000"/>
              </a:spcBef>
              <a:buFontTx/>
              <a:buChar char="•"/>
            </a:pPr>
            <a:r>
              <a:rPr lang="es-ES" sz="2800" dirty="0">
                <a:latin typeface="Arial" charset="0"/>
                <a:cs typeface="Arial" charset="0"/>
              </a:rPr>
              <a:t> Es un modelo </a:t>
            </a:r>
            <a:r>
              <a:rPr lang="es-ES" sz="2800" dirty="0" smtClean="0">
                <a:latin typeface="Arial" charset="0"/>
                <a:cs typeface="Arial" charset="0"/>
              </a:rPr>
              <a:t>profesional que </a:t>
            </a:r>
            <a:r>
              <a:rPr lang="es-ES" sz="2800" dirty="0">
                <a:latin typeface="Arial" charset="0"/>
                <a:cs typeface="Arial" charset="0"/>
              </a:rPr>
              <a:t>busca la interrelación de contenidos y métodos.</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4</a:t>
            </a:fld>
            <a:endParaRPr lang="es-E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590550" y="468313"/>
            <a:ext cx="8229600" cy="1160462"/>
          </a:xfrm>
          <a:noFill/>
          <a:ln>
            <a:miter lim="800000"/>
            <a:headEnd/>
            <a:tailEnd/>
          </a:ln>
        </p:spPr>
        <p:txBody>
          <a:bodyPr vert="horz" wrap="square" lIns="91440" tIns="45720" rIns="91440" bIns="45720" numCol="1" anchor="t" anchorCtr="0" compatLnSpc="1">
            <a:prstTxWarp prst="textNoShape">
              <a:avLst/>
            </a:prstTxWarp>
          </a:bodyPr>
          <a:lstStyle/>
          <a:p>
            <a:pPr marL="484188" algn="r"/>
            <a:r>
              <a:rPr lang="es-MX" smtClean="0"/>
              <a:t>IMPORTANCIA</a:t>
            </a:r>
          </a:p>
        </p:txBody>
      </p:sp>
      <p:sp>
        <p:nvSpPr>
          <p:cNvPr id="14339" name="2 Marcador de contenido"/>
          <p:cNvSpPr>
            <a:spLocks noGrp="1"/>
          </p:cNvSpPr>
          <p:nvPr>
            <p:ph idx="1"/>
          </p:nvPr>
        </p:nvSpPr>
        <p:spPr bwMode="auto">
          <a:xfrm>
            <a:off x="457200" y="1285875"/>
            <a:ext cx="8229600" cy="5168900"/>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dirty="0" smtClean="0">
                <a:latin typeface="Arial" charset="0"/>
                <a:cs typeface="Arial" charset="0"/>
              </a:rPr>
              <a:t>Se puede resolver problemas que abarcan diversas disciplinas de investigación en un menor tiempo.</a:t>
            </a:r>
          </a:p>
          <a:p>
            <a:pPr algn="just"/>
            <a:r>
              <a:rPr lang="es-MX" sz="2800" dirty="0" smtClean="0">
                <a:latin typeface="Arial" charset="0"/>
                <a:cs typeface="Arial" charset="0"/>
              </a:rPr>
              <a:t>Los investigadores obtienen nuevos conocimientos y experiencias de otras disciplinas.</a:t>
            </a:r>
          </a:p>
          <a:p>
            <a:pPr algn="just">
              <a:buFont typeface="Wingdings 2" pitchFamily="18" charset="2"/>
              <a:buNone/>
            </a:pPr>
            <a:endParaRPr lang="es-MX" sz="2800" dirty="0" smtClean="0">
              <a:latin typeface="Arial" charset="0"/>
              <a:cs typeface="Arial" charset="0"/>
            </a:endParaRPr>
          </a:p>
          <a:p>
            <a:pPr algn="just">
              <a:buFont typeface="Wingdings 2" pitchFamily="18" charset="2"/>
              <a:buNone/>
            </a:pPr>
            <a:endParaRPr lang="es-MX" sz="2800" dirty="0" smtClean="0">
              <a:latin typeface="Arial" charset="0"/>
              <a:cs typeface="Arial" charset="0"/>
            </a:endParaRPr>
          </a:p>
          <a:p>
            <a:pPr algn="just">
              <a:buFont typeface="Wingdings 2" pitchFamily="18" charset="2"/>
              <a:buNone/>
            </a:pPr>
            <a:r>
              <a:rPr lang="es-MX" sz="2800" dirty="0" smtClean="0">
                <a:latin typeface="Arial" charset="0"/>
                <a:cs typeface="Arial" charset="0"/>
              </a:rPr>
              <a:t>		</a:t>
            </a:r>
          </a:p>
          <a:p>
            <a:pPr algn="just">
              <a:buFont typeface="Wingdings 2" pitchFamily="18" charset="2"/>
              <a:buNone/>
            </a:pPr>
            <a:r>
              <a:rPr lang="es-MX" sz="2800" dirty="0" smtClean="0">
                <a:latin typeface="Arial" charset="0"/>
                <a:cs typeface="Arial" charset="0"/>
              </a:rPr>
              <a:t>							</a:t>
            </a:r>
            <a:r>
              <a:rPr lang="es-MX" sz="2800" dirty="0" err="1" smtClean="0">
                <a:latin typeface="Arial" charset="0"/>
                <a:cs typeface="Arial" charset="0"/>
              </a:rPr>
              <a:t>Piaget</a:t>
            </a:r>
            <a:endParaRPr lang="es-MX" sz="2800" dirty="0" smtClean="0">
              <a:latin typeface="Arial" charset="0"/>
              <a:cs typeface="Arial" charset="0"/>
            </a:endParaRPr>
          </a:p>
        </p:txBody>
      </p:sp>
      <p:pic>
        <p:nvPicPr>
          <p:cNvPr id="14340" name="Picture 2" descr="C:\Users\Julio\Downloads\piaget.jpg"/>
          <p:cNvPicPr>
            <a:picLocks noChangeAspect="1" noChangeArrowheads="1"/>
          </p:cNvPicPr>
          <p:nvPr/>
        </p:nvPicPr>
        <p:blipFill>
          <a:blip r:embed="rId2"/>
          <a:srcRect/>
          <a:stretch>
            <a:fillRect/>
          </a:stretch>
        </p:blipFill>
        <p:spPr bwMode="auto">
          <a:xfrm>
            <a:off x="2786063" y="4357688"/>
            <a:ext cx="3238500" cy="2033587"/>
          </a:xfrm>
          <a:prstGeom prst="rect">
            <a:avLst/>
          </a:prstGeom>
          <a:noFill/>
          <a:ln w="9525">
            <a:noFill/>
            <a:miter lim="800000"/>
            <a:headEnd/>
            <a:tailEnd/>
          </a:ln>
        </p:spPr>
      </p:pic>
      <p:sp>
        <p:nvSpPr>
          <p:cNvPr id="5" name="4 Marcador de número de diapositiva"/>
          <p:cNvSpPr>
            <a:spLocks noGrp="1"/>
          </p:cNvSpPr>
          <p:nvPr>
            <p:ph type="sldNum" sz="quarter" idx="12"/>
          </p:nvPr>
        </p:nvSpPr>
        <p:spPr/>
        <p:txBody>
          <a:bodyPr/>
          <a:lstStyle/>
          <a:p>
            <a:pPr>
              <a:defRPr/>
            </a:pPr>
            <a:fld id="{3F0E0BBB-5DF2-44A1-9BFA-3B70657640DA}" type="slidenum">
              <a:rPr lang="es-ES" smtClean="0"/>
              <a:pPr>
                <a:defRPr/>
              </a:pPr>
              <a:t>5</a:t>
            </a:fld>
            <a:endParaRPr lang="es-E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title"/>
          </p:nvPr>
        </p:nvSpPr>
        <p:spPr bwMode="auto">
          <a:xfrm>
            <a:off x="361950" y="549275"/>
            <a:ext cx="8458200" cy="1143000"/>
          </a:xfrm>
          <a:noFill/>
          <a:ln>
            <a:miter lim="800000"/>
            <a:headEnd/>
            <a:tailEnd/>
          </a:ln>
        </p:spPr>
        <p:txBody>
          <a:bodyPr vert="horz" wrap="square" lIns="91440" tIns="45720" rIns="91440" bIns="45720" numCol="1" anchor="t" anchorCtr="0" compatLnSpc="1">
            <a:prstTxWarp prst="textNoShape">
              <a:avLst/>
            </a:prstTxWarp>
          </a:bodyPr>
          <a:lstStyle/>
          <a:p>
            <a:pPr marL="484188" algn="r"/>
            <a:r>
              <a:rPr lang="es-MX" sz="4000" dirty="0" smtClean="0"/>
              <a:t>TIPOS DE DISCIPLINARIEDAD</a:t>
            </a:r>
          </a:p>
        </p:txBody>
      </p:sp>
      <p:sp>
        <p:nvSpPr>
          <p:cNvPr id="15363" name="2 Marcador de contenido"/>
          <p:cNvSpPr>
            <a:spLocks noGrp="1"/>
          </p:cNvSpPr>
          <p:nvPr>
            <p:ph idx="1"/>
          </p:nvPr>
        </p:nvSpPr>
        <p:spPr bwMode="auto">
          <a:xfrm>
            <a:off x="457200" y="1882775"/>
            <a:ext cx="8229600" cy="4572000"/>
          </a:xfrm>
          <a:noFill/>
          <a:ln>
            <a:miter lim="800000"/>
            <a:headEnd/>
            <a:tailEnd/>
          </a:ln>
        </p:spPr>
        <p:txBody>
          <a:bodyPr vert="horz" wrap="square" lIns="91440" tIns="45720" rIns="91440" bIns="45720" numCol="1" anchor="t" anchorCtr="0" compatLnSpc="1">
            <a:prstTxWarp prst="textNoShape">
              <a:avLst/>
            </a:prstTxWarp>
          </a:bodyPr>
          <a:lstStyle/>
          <a:p>
            <a:r>
              <a:rPr lang="es-MX" sz="2800" smtClean="0">
                <a:latin typeface="Arial" charset="0"/>
                <a:cs typeface="Arial" charset="0"/>
              </a:rPr>
              <a:t>Multidisciplinariedad</a:t>
            </a:r>
          </a:p>
          <a:p>
            <a:r>
              <a:rPr lang="es-MX" sz="2800" smtClean="0">
                <a:latin typeface="Arial" charset="0"/>
                <a:cs typeface="Arial" charset="0"/>
              </a:rPr>
              <a:t>Pluridisciplinariedad</a:t>
            </a:r>
          </a:p>
          <a:p>
            <a:r>
              <a:rPr lang="es-MX" sz="2800" smtClean="0">
                <a:latin typeface="Arial" charset="0"/>
                <a:cs typeface="Arial" charset="0"/>
              </a:rPr>
              <a:t>lnterdisciplinariedad</a:t>
            </a:r>
          </a:p>
          <a:p>
            <a:r>
              <a:rPr lang="es-MX" sz="2800" smtClean="0">
                <a:latin typeface="Arial" charset="0"/>
                <a:cs typeface="Arial" charset="0"/>
              </a:rPr>
              <a:t>lntradisciplinariedad</a:t>
            </a:r>
          </a:p>
          <a:p>
            <a:r>
              <a:rPr lang="es-MX" sz="2800" smtClean="0">
                <a:latin typeface="Arial" charset="0"/>
                <a:cs typeface="Arial" charset="0"/>
              </a:rPr>
              <a:t>Transdisciplinariedad</a:t>
            </a: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6</a:t>
            </a:fld>
            <a:endParaRPr lang="es-E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3 Marcador de contenido" descr="ca1.PNG"/>
          <p:cNvPicPr>
            <a:picLocks noGrp="1" noChangeAspect="1"/>
          </p:cNvPicPr>
          <p:nvPr>
            <p:ph idx="1"/>
          </p:nvPr>
        </p:nvPicPr>
        <p:blipFill>
          <a:blip r:embed="rId2"/>
          <a:srcRect/>
          <a:stretch>
            <a:fillRect/>
          </a:stretch>
        </p:blipFill>
        <p:spPr bwMode="auto">
          <a:xfrm>
            <a:off x="755650" y="719138"/>
            <a:ext cx="7959725" cy="6022975"/>
          </a:xfrm>
          <a:noFill/>
          <a:ln>
            <a:miter lim="800000"/>
            <a:headEnd/>
            <a:tailEnd/>
          </a:ln>
        </p:spPr>
      </p:pic>
      <p:sp>
        <p:nvSpPr>
          <p:cNvPr id="3" name="2 Marcador de número de diapositiva"/>
          <p:cNvSpPr>
            <a:spLocks noGrp="1"/>
          </p:cNvSpPr>
          <p:nvPr>
            <p:ph type="sldNum" sz="quarter" idx="12"/>
          </p:nvPr>
        </p:nvSpPr>
        <p:spPr/>
        <p:txBody>
          <a:bodyPr/>
          <a:lstStyle/>
          <a:p>
            <a:pPr>
              <a:defRPr/>
            </a:pPr>
            <a:fld id="{3F0E0BBB-5DF2-44A1-9BFA-3B70657640DA}" type="slidenum">
              <a:rPr lang="es-ES" smtClean="0"/>
              <a:pPr>
                <a:defRPr/>
              </a:pPr>
              <a:t>7</a:t>
            </a:fld>
            <a:endParaRPr lang="es-E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3 Marcador de contenido" descr="ca2.PNG"/>
          <p:cNvPicPr>
            <a:picLocks noGrp="1" noChangeAspect="1"/>
          </p:cNvPicPr>
          <p:nvPr>
            <p:ph idx="1"/>
          </p:nvPr>
        </p:nvPicPr>
        <p:blipFill>
          <a:blip r:embed="rId2"/>
          <a:srcRect/>
          <a:stretch>
            <a:fillRect/>
          </a:stretch>
        </p:blipFill>
        <p:spPr bwMode="auto">
          <a:xfrm>
            <a:off x="458788" y="676275"/>
            <a:ext cx="8361362" cy="5992813"/>
          </a:xfrm>
          <a:noFill/>
          <a:ln>
            <a:miter lim="800000"/>
            <a:headEnd/>
            <a:tailEnd/>
          </a:ln>
        </p:spPr>
      </p:pic>
      <p:sp>
        <p:nvSpPr>
          <p:cNvPr id="3" name="2 Marcador de número de diapositiva"/>
          <p:cNvSpPr>
            <a:spLocks noGrp="1"/>
          </p:cNvSpPr>
          <p:nvPr>
            <p:ph type="sldNum" sz="quarter" idx="12"/>
          </p:nvPr>
        </p:nvSpPr>
        <p:spPr/>
        <p:txBody>
          <a:bodyPr/>
          <a:lstStyle/>
          <a:p>
            <a:pPr>
              <a:defRPr/>
            </a:pPr>
            <a:fld id="{3F0E0BBB-5DF2-44A1-9BFA-3B70657640DA}" type="slidenum">
              <a:rPr lang="es-ES" smtClean="0"/>
              <a:pPr>
                <a:defRPr/>
              </a:pPr>
              <a:t>8</a:t>
            </a:fld>
            <a:endParaRPr lang="es-E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Título"/>
          <p:cNvSpPr>
            <a:spLocks noGrp="1"/>
          </p:cNvSpPr>
          <p:nvPr>
            <p:ph type="title"/>
          </p:nvPr>
        </p:nvSpPr>
        <p:spPr bwMode="auto">
          <a:xfrm>
            <a:off x="0" y="538163"/>
            <a:ext cx="9144000" cy="1019175"/>
          </a:xfrm>
          <a:noFill/>
          <a:ln>
            <a:miter lim="800000"/>
            <a:headEnd/>
            <a:tailEnd/>
          </a:ln>
        </p:spPr>
        <p:txBody>
          <a:bodyPr vert="horz" wrap="square" lIns="91440" tIns="45720" rIns="91440" bIns="45720" numCol="1" anchor="t" anchorCtr="0" compatLnSpc="1">
            <a:prstTxWarp prst="textNoShape">
              <a:avLst/>
            </a:prstTxWarp>
          </a:bodyPr>
          <a:lstStyle/>
          <a:p>
            <a:r>
              <a:rPr lang="es-MX" sz="4000" smtClean="0"/>
              <a:t>TIPOS DE INTERDISCIPLINARIEDAD</a:t>
            </a:r>
          </a:p>
        </p:txBody>
      </p:sp>
      <p:sp>
        <p:nvSpPr>
          <p:cNvPr id="20483" name="2 Marcador de contenido"/>
          <p:cNvSpPr>
            <a:spLocks noGrp="1"/>
          </p:cNvSpPr>
          <p:nvPr>
            <p:ph idx="1"/>
          </p:nvPr>
        </p:nvSpPr>
        <p:spPr bwMode="auto">
          <a:xfrm>
            <a:off x="457200" y="1427163"/>
            <a:ext cx="8229600" cy="4954587"/>
          </a:xfrm>
          <a:noFill/>
          <a:ln>
            <a:miter lim="800000"/>
            <a:headEnd/>
            <a:tailEnd/>
          </a:ln>
        </p:spPr>
        <p:txBody>
          <a:bodyPr vert="horz" wrap="square" lIns="91440" tIns="45720" rIns="91440" bIns="45720" numCol="1" anchor="t" anchorCtr="0" compatLnSpc="1">
            <a:prstTxWarp prst="textNoShape">
              <a:avLst/>
            </a:prstTxWarp>
          </a:bodyPr>
          <a:lstStyle/>
          <a:p>
            <a:pPr algn="just"/>
            <a:r>
              <a:rPr lang="es-MX" sz="2800" b="1" u="sng" smtClean="0">
                <a:latin typeface="Arial" charset="0"/>
                <a:cs typeface="Arial" charset="0"/>
              </a:rPr>
              <a:t>Interdisciplinariedad auxiliar:</a:t>
            </a:r>
          </a:p>
          <a:p>
            <a:pPr algn="just">
              <a:buFont typeface="Wingdings 2" pitchFamily="18" charset="2"/>
              <a:buNone/>
            </a:pPr>
            <a:r>
              <a:rPr lang="es-MX" sz="2800" smtClean="0">
                <a:latin typeface="Arial" charset="0"/>
                <a:cs typeface="Arial" charset="0"/>
              </a:rPr>
              <a:t>	Se presenta cuando una disciplina recurre, permanente u ocasionalmente, a los métodos de otra u otras para el logro de su propio desarrollo.</a:t>
            </a:r>
          </a:p>
          <a:p>
            <a:pPr algn="just">
              <a:buFont typeface="Wingdings 2" pitchFamily="18" charset="2"/>
              <a:buNone/>
            </a:pPr>
            <a:r>
              <a:rPr lang="es-MX" sz="2800" smtClean="0">
                <a:latin typeface="Arial" charset="0"/>
                <a:cs typeface="Arial" charset="0"/>
              </a:rPr>
              <a:t>	</a:t>
            </a:r>
            <a:r>
              <a:rPr lang="es-MX" sz="2800" b="1" u="sng" smtClean="0">
                <a:latin typeface="Arial" charset="0"/>
                <a:cs typeface="Arial" charset="0"/>
              </a:rPr>
              <a:t>Interdisciplinariedad instrumental:</a:t>
            </a:r>
          </a:p>
          <a:p>
            <a:pPr algn="just">
              <a:buFont typeface="Wingdings 2" pitchFamily="18" charset="2"/>
              <a:buNone/>
            </a:pPr>
            <a:r>
              <a:rPr lang="es-MX" sz="2800" smtClean="0">
                <a:latin typeface="Arial" charset="0"/>
                <a:cs typeface="Arial" charset="0"/>
              </a:rPr>
              <a:t>	Se presenta a partir de ciertos instrumentos metodológicos aplicables a diversas disciplinas y que llegan a constituirse en objeto de estudio independiente. </a:t>
            </a:r>
          </a:p>
          <a:p>
            <a:pPr algn="just"/>
            <a:endParaRPr lang="es-MX" sz="2800" smtClean="0">
              <a:latin typeface="Arial" charset="0"/>
              <a:cs typeface="Arial" charset="0"/>
            </a:endParaRPr>
          </a:p>
        </p:txBody>
      </p:sp>
      <p:sp>
        <p:nvSpPr>
          <p:cNvPr id="4" name="3 Marcador de número de diapositiva"/>
          <p:cNvSpPr>
            <a:spLocks noGrp="1"/>
          </p:cNvSpPr>
          <p:nvPr>
            <p:ph type="sldNum" sz="quarter" idx="12"/>
          </p:nvPr>
        </p:nvSpPr>
        <p:spPr/>
        <p:txBody>
          <a:bodyPr/>
          <a:lstStyle/>
          <a:p>
            <a:pPr>
              <a:defRPr/>
            </a:pPr>
            <a:fld id="{3F0E0BBB-5DF2-44A1-9BFA-3B70657640DA}" type="slidenum">
              <a:rPr lang="es-ES" smtClean="0"/>
              <a:pPr>
                <a:defRPr/>
              </a:pPr>
              <a:t>9</a:t>
            </a:fld>
            <a:endParaRPr lang="es-ES"/>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1034</TotalTime>
  <Words>515</Words>
  <Application>Microsoft Office PowerPoint</Application>
  <PresentationFormat>Presentación en pantalla (4:3)</PresentationFormat>
  <Paragraphs>90</Paragraphs>
  <Slides>22</Slides>
  <Notes>0</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Tema di Office</vt:lpstr>
      <vt:lpstr>Diapositiva 1</vt:lpstr>
      <vt:lpstr>DEFINICION</vt:lpstr>
      <vt:lpstr>CARACTERÍSTICA </vt:lpstr>
      <vt:lpstr>Diapositiva 4</vt:lpstr>
      <vt:lpstr>IMPORTANCIA</vt:lpstr>
      <vt:lpstr>TIPOS DE DISCIPLINARIEDAD</vt:lpstr>
      <vt:lpstr>Diapositiva 7</vt:lpstr>
      <vt:lpstr>Diapositiva 8</vt:lpstr>
      <vt:lpstr>TIPOS DE INTERDISCIPLINARIEDAD</vt:lpstr>
      <vt:lpstr>TIPOS DE INTERDISCIPLINARIEDAD</vt:lpstr>
      <vt:lpstr>TIPOS DE INTERDISCIPLINARIEDAD</vt:lpstr>
      <vt:lpstr>TIPOS DE INTERDISCIPLINARIEDAD</vt:lpstr>
      <vt:lpstr>TIPOS DE INTERDISCIPLINARIEDAD</vt:lpstr>
      <vt:lpstr>TIPOS DE INTERDISCIPLINARIEDAD</vt:lpstr>
      <vt:lpstr>TIPOS DE INTERDISCIPLINARIEDAD</vt:lpstr>
      <vt:lpstr>TIPOS DE INTERDISCIPLINARIEDAD</vt:lpstr>
      <vt:lpstr>OBJETIVOS DE LA INTERDISCIPLINARIEDAD</vt:lpstr>
      <vt:lpstr>SISTEMA DE INTERDISCIPLINARIEDAD</vt:lpstr>
      <vt:lpstr>METODOLOGÍA DE LA INTERDISCIPLINARIEDAD</vt:lpstr>
      <vt:lpstr>SITUACION DE LA INVESTIGACIÓN</vt:lpstr>
      <vt:lpstr>SITUACION DE LA INVESTIGACIÓN</vt:lpstr>
      <vt:lpstr>Diapositiva 22</vt:lpstr>
    </vt:vector>
  </TitlesOfParts>
  <Company>UNIVERSIDAD DEL CAUCA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METODOLOGIA DE LA INVESTIGACION</dc:title>
  <dc:creator>DEPARTAMENTO DE VIAS F.I.C.</dc:creator>
  <cp:lastModifiedBy>erik</cp:lastModifiedBy>
  <cp:revision>93</cp:revision>
  <dcterms:created xsi:type="dcterms:W3CDTF">2001-11-09T19:59:32Z</dcterms:created>
  <dcterms:modified xsi:type="dcterms:W3CDTF">2009-11-09T10:39:54Z</dcterms:modified>
</cp:coreProperties>
</file>